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8" r:id="rId2"/>
    <p:sldId id="260" r:id="rId3"/>
    <p:sldId id="258" r:id="rId4"/>
    <p:sldId id="267" r:id="rId5"/>
    <p:sldId id="264" r:id="rId6"/>
    <p:sldId id="263" r:id="rId7"/>
    <p:sldId id="265" r:id="rId8"/>
    <p:sldId id="266" r:id="rId9"/>
    <p:sldId id="269" r:id="rId10"/>
    <p:sldId id="270" r:id="rId11"/>
    <p:sldId id="272" r:id="rId12"/>
    <p:sldId id="273" r:id="rId13"/>
    <p:sldId id="271" r:id="rId14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47E5AC-AA13-462C-99CB-D23B69044663}" v="2" dt="2023-04-28T09:44:11.8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72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304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2B0C492-4A13-4493-85F7-8BD653C1E469}" type="datetime1">
              <a:rPr lang="it-IT" smtClean="0"/>
              <a:t>12/11/2024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63FFE7F-C917-439A-8026-3D301EB5CC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527998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314BF9A-385E-4968-95BB-6D6CE97EC4C3}" type="datetime1">
              <a:rPr lang="it-IT" smtClean="0"/>
              <a:t>12/11/2024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dirty="0"/>
              <a:t>Fare clic per modificare gli stili del testo dello schema</a:t>
            </a:r>
          </a:p>
          <a:p>
            <a:pPr lvl="1" rtl="0"/>
            <a:r>
              <a:rPr lang="it-IT" dirty="0"/>
              <a:t>Secondo livello</a:t>
            </a:r>
          </a:p>
          <a:p>
            <a:pPr lvl="2" rtl="0"/>
            <a:r>
              <a:rPr lang="it-IT" dirty="0"/>
              <a:t>Terzo livello</a:t>
            </a:r>
          </a:p>
          <a:p>
            <a:pPr lvl="3" rtl="0"/>
            <a:r>
              <a:rPr lang="it-IT" dirty="0"/>
              <a:t>Quarto livello</a:t>
            </a:r>
          </a:p>
          <a:p>
            <a:pPr lvl="4" rtl="0"/>
            <a:r>
              <a:rPr lang="it-IT" dirty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EC0B30D-C07A-425B-A90C-BA7BEB19107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231904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it-IT" smtClean="0"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3043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it-IT" smtClean="0"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82676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it-IT" smtClean="0"/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1110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it-IT" smtClean="0"/>
              <a:t>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31204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it-IT" smtClean="0"/>
              <a:t>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58462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it-IT" smtClean="0"/>
              <a:t>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3243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it-IT" smtClean="0"/>
              <a:t>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88622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it-IT" smtClean="0"/>
              <a:t>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36136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it-IT"/>
              <a:t>Fare clic per modificare lo stile del sottotitolo dello schema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C767A1-2191-41E0-8705-02D537157885}" type="datetime1">
              <a:rPr lang="it-IT" smtClean="0"/>
              <a:t>12/11/2024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296400" y="457200"/>
            <a:ext cx="1828800" cy="5719762"/>
          </a:xfrm>
        </p:spPr>
        <p:txBody>
          <a:bodyPr vert="eaVert" rtlCol="0"/>
          <a:lstStyle/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7955280" cy="5719762"/>
          </a:xfrm>
        </p:spPr>
        <p:txBody>
          <a:bodyPr vert="eaVert" rtlCol="0"/>
          <a:lstStyle/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FDE050E-7299-4334-9C82-2929B6B62002}" type="datetime1">
              <a:rPr lang="it-IT" smtClean="0"/>
              <a:t>12/11/2024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</p:spPr>
        <p:txBody>
          <a:bodyPr rtlCol="0"/>
          <a:lstStyle/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BEA53FC-3FD1-4AC3-ADA6-5C00BF5A2909}" type="datetime1">
              <a:rPr lang="it-IT" smtClean="0"/>
              <a:t>12/11/2024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69848" y="4242816"/>
            <a:ext cx="8686800" cy="1463040"/>
          </a:xfrm>
        </p:spPr>
        <p:txBody>
          <a:bodyPr rtlCol="0" anchor="b">
            <a:normAutofit/>
          </a:bodyPr>
          <a:lstStyle>
            <a:lvl1pPr>
              <a:defRPr sz="4800"/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66799" y="5733288"/>
            <a:ext cx="8686800" cy="438912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4800600" cy="427196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24600" y="1904999"/>
            <a:ext cx="4800600" cy="427196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it-IT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5042D7-011A-4184-BE25-97B133EF6B60}" type="datetime1">
              <a:rPr lang="it-IT" smtClean="0"/>
              <a:t>12/11/2024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66800" y="1772815"/>
            <a:ext cx="4800600" cy="73712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066800" y="2509937"/>
            <a:ext cx="4800600" cy="3662263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324600" y="1772815"/>
            <a:ext cx="4800600" cy="73712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324600" y="2509937"/>
            <a:ext cx="4800600" cy="3662263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it-IT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0486BBF-F23D-49D7-8A49-45673E421504}" type="datetime1">
              <a:rPr lang="it-IT" smtClean="0"/>
              <a:t>12/11/2024</a:t>
            </a:fld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7DACD3-C051-480E-A2C0-B9A4C033115D}" type="datetime1">
              <a:rPr lang="it-IT" smtClean="0"/>
              <a:t>12/11/2024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5887D5E-8779-42A8-99AD-B696CE5A4EF2}" type="datetime1">
              <a:rPr lang="it-IT" smtClean="0"/>
              <a:t>12/11/2024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42760" y="3090672"/>
            <a:ext cx="4663440" cy="18288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5799" y="457200"/>
            <a:ext cx="5410201" cy="57150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196EB36-AD4F-408E-86AA-4CDE83276FCA}" type="datetime1">
              <a:rPr lang="it-IT" smtClean="0"/>
              <a:t>12/11/2024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42760" y="3093099"/>
            <a:ext cx="4663440" cy="18288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3" name="Segnaposto immagine 2" descr="Segnaposto vuoto per aggiungere un'immagine. Fare clic sul segnaposto e selezionare l'immagine che si vuole aggiungere.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it-IT"/>
              <a:t>Fare clic sull'icona per inserire un'immagine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100584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t-IT" dirty="0"/>
              <a:t>Fare clic per modificare gli stili del testo dello schema</a:t>
            </a:r>
          </a:p>
          <a:p>
            <a:pPr lvl="1" rtl="0"/>
            <a:r>
              <a:rPr lang="it-IT" dirty="0"/>
              <a:t>Secondo livello</a:t>
            </a:r>
          </a:p>
          <a:p>
            <a:pPr lvl="2" rtl="0"/>
            <a:r>
              <a:rPr lang="it-IT" dirty="0"/>
              <a:t>Terzo livello</a:t>
            </a:r>
          </a:p>
          <a:p>
            <a:pPr lvl="3" rtl="0"/>
            <a:r>
              <a:rPr lang="it-IT" dirty="0"/>
              <a:t>Quarto livello</a:t>
            </a:r>
          </a:p>
          <a:p>
            <a:pPr lvl="4" rtl="0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106680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5B50C702-A7AD-4262-8B3B-9916D6B228F4}" type="datetime1">
              <a:rPr lang="it-IT" smtClean="0"/>
              <a:t>12/11/2024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422849" y="6400800"/>
            <a:ext cx="7315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002792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E31375A4-56A4-47D6-9801-1991572033F7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fverde@aslal.it" TargetMode="External"/><Relationship Id="rId2" Type="http://schemas.openxmlformats.org/officeDocument/2006/relationships/hyperlink" Target="mailto:aslal@pec.alsal.it" TargetMode="External"/><Relationship Id="rId1" Type="http://schemas.openxmlformats.org/officeDocument/2006/relationships/slideLayout" Target="../slideLayouts/slideLayout8.xml"/><Relationship Id="rId4" Type="http://schemas.openxmlformats.org/officeDocument/2006/relationships/hyperlink" Target="mailto:spochettino@aslal.i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088569" y="3629608"/>
            <a:ext cx="8686800" cy="2102187"/>
          </a:xfrm>
        </p:spPr>
        <p:txBody>
          <a:bodyPr>
            <a:normAutofit/>
          </a:bodyPr>
          <a:lstStyle/>
          <a:p>
            <a:r>
              <a:rPr lang="it-IT" sz="7200" dirty="0">
                <a:latin typeface="Bookman Old Style" panose="02050604050505020204" pitchFamily="18" charset="0"/>
              </a:rPr>
              <a:t>CISSACA</a:t>
            </a:r>
            <a:br>
              <a:rPr lang="it-IT" sz="6600" dirty="0">
                <a:latin typeface="Bookman Old Style" panose="02050604050505020204" pitchFamily="18" charset="0"/>
              </a:rPr>
            </a:br>
            <a:r>
              <a:rPr lang="it-IT" sz="6600" dirty="0">
                <a:latin typeface="Bookman Old Style" panose="02050604050505020204" pitchFamily="18" charset="0"/>
              </a:rPr>
              <a:t>Area Anziani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66799" y="5731795"/>
            <a:ext cx="10017967" cy="440405"/>
          </a:xfrm>
        </p:spPr>
        <p:txBody>
          <a:bodyPr>
            <a:normAutofit fontScale="92500"/>
          </a:bodyPr>
          <a:lstStyle/>
          <a:p>
            <a:r>
              <a:rPr lang="it-IT" dirty="0">
                <a:latin typeface="Baguet Script" panose="00000500000000000000" pitchFamily="2" charset="0"/>
              </a:rPr>
              <a:t>							</a:t>
            </a:r>
            <a:r>
              <a:rPr lang="it-IT" dirty="0">
                <a:latin typeface="Bookman Old Style" panose="02050604050505020204" pitchFamily="18" charset="0"/>
              </a:rPr>
              <a:t>DAI 65 AI 100 o giù di lì</a:t>
            </a:r>
          </a:p>
        </p:txBody>
      </p:sp>
    </p:spTree>
    <p:extLst>
      <p:ext uri="{BB962C8B-B14F-4D97-AF65-F5344CB8AC3E}">
        <p14:creationId xmlns:p14="http://schemas.microsoft.com/office/powerpoint/2010/main" val="237011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16DBE92-A534-7DB4-6D37-24517F053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1" y="457199"/>
            <a:ext cx="10655558" cy="61488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dirty="0"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Continuità Assistenziale a Valenza Sanitaria</a:t>
            </a:r>
          </a:p>
          <a:p>
            <a:pPr marL="0" indent="0" algn="ctr">
              <a:buNone/>
            </a:pPr>
            <a:endParaRPr lang="it-IT" sz="1800" dirty="0">
              <a:solidFill>
                <a:schemeClr val="accent4">
                  <a:lumMod val="75000"/>
                </a:schemeClr>
              </a:solidFill>
            </a:endParaRPr>
          </a:p>
          <a:p>
            <a:pPr indent="0" algn="just">
              <a:spcAft>
                <a:spcPts val="595"/>
              </a:spcAft>
              <a:buNone/>
            </a:pPr>
            <a:r>
              <a:rPr lang="it-IT" sz="18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Ogni </a:t>
            </a:r>
            <a:r>
              <a:rPr lang="it-IT" sz="1800" u="sng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residente nel territorio dell’ASL </a:t>
            </a:r>
            <a:r>
              <a:rPr lang="it-IT" sz="18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 Alessandria (anziano o adulto “fragile”), può essere inserito in una struttura di Continuità Assistenziale a Valenza Sanitaria (CAVS), per un breve tempo.</a:t>
            </a:r>
          </a:p>
          <a:p>
            <a:pPr indent="0" algn="just">
              <a:spcAft>
                <a:spcPts val="595"/>
              </a:spcAft>
              <a:buNone/>
            </a:pPr>
            <a:r>
              <a:rPr lang="it-IT" sz="18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richiesta all’ASL può essere fatta dal Medico dell’Ospedale dove la persona è ricoverata o dal suo Medico di Medicina Generale, se è a domicilio.</a:t>
            </a:r>
          </a:p>
          <a:p>
            <a:pPr indent="0" algn="just">
              <a:spcAft>
                <a:spcPts val="595"/>
              </a:spcAft>
              <a:buNone/>
            </a:pPr>
            <a:r>
              <a:rPr lang="it-IT" sz="1800" u="sng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L’inserimento in CAVS non è un ricovero ospedaliero</a:t>
            </a:r>
            <a:r>
              <a:rPr lang="it-IT" sz="18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non è rivolto a fare diagnosi, a reimpostare terapie, </a:t>
            </a:r>
            <a:r>
              <a:rPr lang="it-IT" sz="1800" u="sng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né a riabilitare condizioni di disabilità</a:t>
            </a:r>
            <a:r>
              <a:rPr lang="it-IT" sz="18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Gli obiettivi della permanenza in CAVS sono:</a:t>
            </a:r>
          </a:p>
          <a:p>
            <a:pPr marL="0" lvl="0" indent="0" algn="just">
              <a:spcAft>
                <a:spcPts val="595"/>
              </a:spcAft>
              <a:buNone/>
              <a:tabLst>
                <a:tab pos="680085" algn="l"/>
              </a:tabLst>
            </a:pPr>
            <a:r>
              <a:rPr lang="it-IT" sz="18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garantire un periodo di </a:t>
            </a:r>
            <a:r>
              <a:rPr lang="it-IT" sz="1800" u="sng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convalescenza</a:t>
            </a:r>
            <a:endParaRPr lang="it-IT" sz="1800" dirty="0">
              <a:solidFill>
                <a:schemeClr val="tx2"/>
              </a:solidFill>
              <a:effectLst/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Aft>
                <a:spcPts val="595"/>
              </a:spcAft>
              <a:buNone/>
              <a:tabLst>
                <a:tab pos="680085" algn="l"/>
              </a:tabLst>
            </a:pPr>
            <a:r>
              <a:rPr lang="it-IT" sz="18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attivare tutti i servizi necessari per aiutare chi si prenderà cura della persona dopo la        dimissione</a:t>
            </a:r>
          </a:p>
          <a:p>
            <a:pPr marL="0" lvl="0" indent="0" algn="just">
              <a:spcAft>
                <a:spcPts val="595"/>
              </a:spcAft>
              <a:buNone/>
              <a:tabLst>
                <a:tab pos="680085" algn="l"/>
              </a:tabLst>
            </a:pPr>
            <a:r>
              <a:rPr lang="it-IT" sz="18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evitare il ricorso al Pronto Soccorso per problemi non urgenti.</a:t>
            </a:r>
          </a:p>
          <a:p>
            <a:pPr marL="0" indent="0">
              <a:buNone/>
            </a:pPr>
            <a:endParaRPr lang="it-IT" sz="18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50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CD79F8-E1B8-CD99-2D0E-438B94365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5766000"/>
          </a:xfrm>
        </p:spPr>
        <p:txBody>
          <a:bodyPr>
            <a:normAutofit/>
          </a:bodyPr>
          <a:lstStyle/>
          <a:p>
            <a:r>
              <a:rPr lang="it-IT" sz="1800" dirty="0">
                <a:latin typeface="Bookman Old Style" panose="02050604050505020204" pitchFamily="18" charset="0"/>
              </a:rPr>
              <a:t>			    ASSISTENZA DOMICILIARE</a:t>
            </a:r>
            <a:br>
              <a:rPr lang="it-IT" sz="1800" dirty="0">
                <a:latin typeface="Bookman Old Style" panose="02050604050505020204" pitchFamily="18" charset="0"/>
              </a:rPr>
            </a:br>
            <a:br>
              <a:rPr lang="it-IT" sz="1800" dirty="0">
                <a:latin typeface="Bookman Old Style" panose="02050604050505020204" pitchFamily="18" charset="0"/>
              </a:rPr>
            </a:br>
            <a:br>
              <a:rPr lang="it-IT" sz="1800" dirty="0"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Obiettivo: favorire la permanenza delle persone anziane e disabili al proprio domicilio e mantenere le relazioni interpersonali riducendo il ricorso all’istituzionalizzazione.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Cosa fornisce il servizio: interventi igienico sanitari, prestazioni di cura della persona, spesa e commissioni, servizio di consegna pasti a domicilio e lavanderia.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Figure professionali coinvolte: Assistente Sociale, Operatore Socio-Sanitario.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A chi si rivolge il servizio: anziani parzialmente o totalmente non autosufficienti, adulti o minori con disabilità.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Requisiti per accedere al servizio: essere residenti in uno dei comuni appartenenti al consorzio.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Durata: in base al progetto individuale personalizzato.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Costi: compartecipazione al costo del servizio in base al regolamento di assistenza domiciliare.</a:t>
            </a:r>
          </a:p>
        </p:txBody>
      </p:sp>
    </p:spTree>
    <p:extLst>
      <p:ext uri="{BB962C8B-B14F-4D97-AF65-F5344CB8AC3E}">
        <p14:creationId xmlns:p14="http://schemas.microsoft.com/office/powerpoint/2010/main" val="145138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A501AAB-B1F8-347A-069E-149BCD3C1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5318132"/>
          </a:xfrm>
        </p:spPr>
        <p:txBody>
          <a:bodyPr>
            <a:normAutofit/>
          </a:bodyPr>
          <a:lstStyle/>
          <a:p>
            <a:r>
              <a:rPr lang="it-IT" sz="1800" dirty="0">
                <a:latin typeface="Bookman Old Style" panose="02050604050505020204" pitchFamily="18" charset="0"/>
              </a:rPr>
              <a:t>	  INSERIMENTI RESIDENZIALI PER ANZIANI NON AUTOSUFFICIENTI</a:t>
            </a:r>
            <a:br>
              <a:rPr lang="it-IT" sz="1800" dirty="0">
                <a:latin typeface="Bookman Old Style" panose="02050604050505020204" pitchFamily="18" charset="0"/>
              </a:rPr>
            </a:br>
            <a:br>
              <a:rPr lang="it-IT" sz="1800" dirty="0">
                <a:latin typeface="Bookman Old Style" panose="02050604050505020204" pitchFamily="18" charset="0"/>
              </a:rPr>
            </a:br>
            <a:br>
              <a:rPr lang="it-IT" sz="1800" dirty="0"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Obiettivo: inserire in presidi residenziali le persone anziane non autosufficienti che necessitano di assistenza continua e di interventi a rilievo sanitario.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Cosa fornisce il servizio: valutazione sociale dell’anziano all’interno della commissione multidisciplinare U.V.G. (Unità di Valutazione Geriatrica).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Figure professionali coinvolte: tutti i componenti della commissione U.V.G.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A chi si rivolge il servizio: anziani parzialmente o totalmente non autosufficienti.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Requisiti per accedere al servizio: essere residenti in uno dei comuni appartenenti al consorzio.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Durata: in base al progetto assistenziale individuale.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Costi: retta sanitaria a carico dell’A.S.L., retta alberghiera a carico dell’anziano con l’eventuale compartecipazione dell’Ente Gestore.</a:t>
            </a:r>
            <a:b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</a:br>
            <a:endParaRPr lang="it-IT" sz="1800" dirty="0">
              <a:solidFill>
                <a:schemeClr val="tx2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23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DC8659-0025-F77D-BF3E-913E9EFD0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799" y="4245434"/>
            <a:ext cx="10220325" cy="146490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7200" dirty="0">
                <a:latin typeface="Bookman Old Style" panose="02050604050505020204" pitchFamily="18" charset="0"/>
              </a:rPr>
              <a:t>Grazie per l’attenzione!</a:t>
            </a:r>
            <a:br>
              <a:rPr lang="it-IT" sz="7200" dirty="0">
                <a:latin typeface="Bookman Old Style" panose="02050604050505020204" pitchFamily="18" charset="0"/>
              </a:rPr>
            </a:br>
            <a:r>
              <a:rPr lang="it-IT" sz="7200" dirty="0">
                <a:latin typeface="Bookman Old Style" panose="02050604050505020204" pitchFamily="18" charset="0"/>
              </a:rPr>
              <a:t>	                  </a:t>
            </a:r>
            <a:r>
              <a:rPr lang="it-IT" sz="2200" dirty="0">
                <a:latin typeface="Bookman Old Style" panose="02050604050505020204" pitchFamily="18" charset="0"/>
              </a:rPr>
              <a:t>Laura Cuttica 12/11/2024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19140D-4916-3A81-EBED-4CA9B1B7DB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it-IT" sz="7200" dirty="0">
                <a:solidFill>
                  <a:srgbClr val="7030A0"/>
                </a:solidFill>
                <a:latin typeface="Baguet Script" panose="00000500000000000000" pitchFamily="2" charset="0"/>
              </a:rPr>
              <a:t>			</a:t>
            </a:r>
          </a:p>
          <a:p>
            <a:pPr marL="0" indent="0">
              <a:buNone/>
            </a:pPr>
            <a:r>
              <a:rPr lang="it-IT" sz="7200" dirty="0">
                <a:solidFill>
                  <a:srgbClr val="7030A0"/>
                </a:solidFill>
                <a:latin typeface="Baguet Script" panose="00000500000000000000" pitchFamily="2" charset="0"/>
              </a:rPr>
              <a:t>				</a:t>
            </a:r>
          </a:p>
        </p:txBody>
      </p:sp>
    </p:spTree>
    <p:extLst>
      <p:ext uri="{BB962C8B-B14F-4D97-AF65-F5344CB8AC3E}">
        <p14:creationId xmlns:p14="http://schemas.microsoft.com/office/powerpoint/2010/main" val="198412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48222" y="586566"/>
            <a:ext cx="6820675" cy="1619326"/>
          </a:xfrm>
        </p:spPr>
        <p:txBody>
          <a:bodyPr rtlCol="0">
            <a:normAutofit/>
          </a:bodyPr>
          <a:lstStyle/>
          <a:p>
            <a:pPr algn="ctr" rtl="0"/>
            <a:r>
              <a:rPr lang="it-IT" sz="4800" dirty="0">
                <a:solidFill>
                  <a:schemeClr val="accent1"/>
                </a:solidFill>
                <a:latin typeface="Bookman Old Style" panose="02050604050505020204" pitchFamily="18" charset="0"/>
              </a:rPr>
              <a:t>Alessandria</a:t>
            </a:r>
            <a:br>
              <a:rPr lang="it-IT" sz="4800" dirty="0">
                <a:solidFill>
                  <a:schemeClr val="accent1"/>
                </a:solidFill>
                <a:latin typeface="Bookman Old Style" panose="02050604050505020204" pitchFamily="18" charset="0"/>
              </a:rPr>
            </a:br>
            <a:r>
              <a:rPr lang="it-IT" sz="4800" dirty="0">
                <a:solidFill>
                  <a:schemeClr val="accent1"/>
                </a:solidFill>
                <a:latin typeface="Bookman Old Style" panose="02050604050505020204" pitchFamily="18" charset="0"/>
              </a:rPr>
              <a:t>«vecchia»</a:t>
            </a: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54695C11-FFDA-AA42-1AB9-D07DA9CACE4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91918" y="755780"/>
            <a:ext cx="4935135" cy="5885438"/>
          </a:xfrm>
          <a:prstGeom prst="rect">
            <a:avLst/>
          </a:prstGeom>
        </p:spPr>
      </p:pic>
      <p:graphicFrame>
        <p:nvGraphicFramePr>
          <p:cNvPr id="5" name="Segnaposto contenuto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77615022"/>
              </p:ext>
            </p:extLst>
          </p:nvPr>
        </p:nvGraphicFramePr>
        <p:xfrm>
          <a:off x="6363477" y="3116424"/>
          <a:ext cx="4154431" cy="306053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099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0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7566">
                <a:tc gridSpan="2">
                  <a:txBody>
                    <a:bodyPr/>
                    <a:lstStyle/>
                    <a:p>
                      <a:pPr algn="ctr" rtl="0"/>
                      <a:r>
                        <a:rPr lang="it-IT" sz="3600" dirty="0">
                          <a:solidFill>
                            <a:schemeClr val="accent4"/>
                          </a:solidFill>
                          <a:latin typeface="Bookman Old Style" panose="02050604050505020204" pitchFamily="18" charset="0"/>
                        </a:rPr>
                        <a:t>Dati CADMO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/>
                      <a:endParaRPr lang="it-IT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4323">
                <a:tc>
                  <a:txBody>
                    <a:bodyPr/>
                    <a:lstStyle/>
                    <a:p>
                      <a:pPr algn="ctr" rtl="0"/>
                      <a:r>
                        <a:rPr lang="it-IT" sz="2400" dirty="0">
                          <a:latin typeface="Bookman Old Style" panose="02050604050505020204" pitchFamily="18" charset="0"/>
                        </a:rPr>
                        <a:t>Nuclei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it-IT" sz="2400" dirty="0">
                          <a:latin typeface="Bookman Old Style" panose="02050604050505020204" pitchFamily="18" charset="0"/>
                        </a:rPr>
                        <a:t>Persone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4323">
                <a:tc>
                  <a:txBody>
                    <a:bodyPr/>
                    <a:lstStyle/>
                    <a:p>
                      <a:pPr algn="ctr" rtl="0"/>
                      <a:r>
                        <a:rPr lang="it-IT" sz="2400" dirty="0">
                          <a:latin typeface="Bookman Old Style" panose="02050604050505020204" pitchFamily="18" charset="0"/>
                        </a:rPr>
                        <a:t>con anziani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it-IT" sz="2400" dirty="0">
                          <a:latin typeface="Bookman Old Style" panose="02050604050505020204" pitchFamily="18" charset="0"/>
                        </a:rPr>
                        <a:t>anziane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4323">
                <a:tc>
                  <a:txBody>
                    <a:bodyPr/>
                    <a:lstStyle/>
                    <a:p>
                      <a:pPr algn="ctr" rtl="0"/>
                      <a:r>
                        <a:rPr lang="it-IT" sz="2400" dirty="0">
                          <a:latin typeface="Bookman Old Style" panose="02050604050505020204" pitchFamily="18" charset="0"/>
                        </a:rPr>
                        <a:t>2699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it-IT" sz="2400" dirty="0">
                          <a:latin typeface="Bookman Old Style" panose="02050604050505020204" pitchFamily="18" charset="0"/>
                        </a:rPr>
                        <a:t>3227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50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41445" y="560155"/>
            <a:ext cx="10058400" cy="1188720"/>
          </a:xfrm>
        </p:spPr>
        <p:txBody>
          <a:bodyPr rtlCol="0"/>
          <a:lstStyle/>
          <a:p>
            <a:r>
              <a:rPr lang="it-IT" dirty="0">
                <a:solidFill>
                  <a:schemeClr val="accent1"/>
                </a:solidFill>
                <a:latin typeface="Bookman Old Style" panose="02050604050505020204" pitchFamily="18" charset="0"/>
              </a:rPr>
              <a:t>  OPERATORI 			OPERATORI</a:t>
            </a:r>
            <a:br>
              <a:rPr lang="it-IT" dirty="0">
                <a:solidFill>
                  <a:schemeClr val="accent1"/>
                </a:solidFill>
                <a:latin typeface="Bookman Old Style" panose="02050604050505020204" pitchFamily="18" charset="0"/>
              </a:rPr>
            </a:br>
            <a:r>
              <a:rPr lang="it-IT" dirty="0">
                <a:solidFill>
                  <a:schemeClr val="accent1"/>
                </a:solidFill>
                <a:latin typeface="Bookman Old Style" panose="02050604050505020204" pitchFamily="18" charset="0"/>
              </a:rPr>
              <a:t>	in città				  in periferia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66800" y="1905001"/>
            <a:ext cx="10058400" cy="4607766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it-IT" dirty="0">
                <a:latin typeface="Bookman Old Style" panose="02050604050505020204" pitchFamily="18" charset="0"/>
              </a:rPr>
              <a:t>Laura CUTTICA			 Maria Chiara BARBIN</a:t>
            </a:r>
          </a:p>
          <a:p>
            <a:pPr marL="0" indent="0" rtl="0">
              <a:buNone/>
            </a:pPr>
            <a:r>
              <a:rPr lang="it-IT" dirty="0">
                <a:latin typeface="Bookman Old Style" panose="02050604050505020204" pitchFamily="18" charset="0"/>
              </a:rPr>
              <a:t>						(Valenza)</a:t>
            </a:r>
          </a:p>
          <a:p>
            <a:pPr marL="0" indent="0">
              <a:buNone/>
            </a:pPr>
            <a:r>
              <a:rPr lang="it-IT" dirty="0">
                <a:latin typeface="Bookman Old Style" panose="02050604050505020204" pitchFamily="18" charset="0"/>
              </a:rPr>
              <a:t>Rodolfo RIVERA			 Chiara SARSI</a:t>
            </a:r>
          </a:p>
          <a:p>
            <a:pPr marL="0" indent="0">
              <a:buNone/>
            </a:pPr>
            <a:r>
              <a:rPr lang="it-IT" dirty="0">
                <a:latin typeface="Bookman Old Style" panose="02050604050505020204" pitchFamily="18" charset="0"/>
              </a:rPr>
              <a:t>						(Felizzano e	Castellazzo)</a:t>
            </a:r>
          </a:p>
          <a:p>
            <a:pPr marL="0" indent="0">
              <a:buNone/>
            </a:pPr>
            <a:r>
              <a:rPr lang="it-IT" dirty="0">
                <a:latin typeface="Bookman Old Style" panose="02050604050505020204" pitchFamily="18" charset="0"/>
              </a:rPr>
              <a:t>Ester PIOMBO			Silvia BRACCO</a:t>
            </a:r>
          </a:p>
          <a:p>
            <a:pPr marL="0" indent="0">
              <a:buNone/>
            </a:pPr>
            <a:r>
              <a:rPr lang="it-IT" dirty="0">
                <a:latin typeface="Bookman Old Style" panose="02050604050505020204" pitchFamily="18" charset="0"/>
              </a:rPr>
              <a:t>(a metà tempo)				(Fraschetta)</a:t>
            </a:r>
          </a:p>
          <a:p>
            <a:pPr marL="0" indent="0">
              <a:buNone/>
            </a:pPr>
            <a:endParaRPr lang="it-IT" dirty="0">
              <a:latin typeface="Bookman Old Style" panose="02050604050505020204" pitchFamily="18" charset="0"/>
            </a:endParaRPr>
          </a:p>
          <a:p>
            <a:pPr marL="0" indent="0" rtl="0">
              <a:buNone/>
            </a:pPr>
            <a:r>
              <a:rPr lang="it-IT" dirty="0">
                <a:latin typeface="Bookman Old Style" panose="02050604050505020204" pitchFamily="18" charset="0"/>
              </a:rPr>
              <a:t>		Barbara CANNAS (intermediaria con ASL)</a:t>
            </a:r>
          </a:p>
        </p:txBody>
      </p:sp>
    </p:spTree>
    <p:extLst>
      <p:ext uri="{BB962C8B-B14F-4D97-AF65-F5344CB8AC3E}">
        <p14:creationId xmlns:p14="http://schemas.microsoft.com/office/powerpoint/2010/main" val="225353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Segnaposto contenuto 13">
            <a:extLst>
              <a:ext uri="{FF2B5EF4-FFF2-40B4-BE49-F238E27FC236}">
                <a16:creationId xmlns:a16="http://schemas.microsoft.com/office/drawing/2014/main" id="{11B3B4BF-1C1B-B6A7-2FBA-86B3FBBAF3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6160978"/>
              </p:ext>
            </p:extLst>
          </p:nvPr>
        </p:nvGraphicFramePr>
        <p:xfrm>
          <a:off x="1010816" y="709127"/>
          <a:ext cx="10170367" cy="5439746"/>
        </p:xfrm>
        <a:graphic>
          <a:graphicData uri="http://schemas.openxmlformats.org/drawingml/2006/table">
            <a:tbl>
              <a:tblPr firstRow="1" firstCol="1" bandRow="1"/>
              <a:tblGrid>
                <a:gridCol w="3389770">
                  <a:extLst>
                    <a:ext uri="{9D8B030D-6E8A-4147-A177-3AD203B41FA5}">
                      <a16:colId xmlns:a16="http://schemas.microsoft.com/office/drawing/2014/main" val="139906737"/>
                    </a:ext>
                  </a:extLst>
                </a:gridCol>
                <a:gridCol w="3389770">
                  <a:extLst>
                    <a:ext uri="{9D8B030D-6E8A-4147-A177-3AD203B41FA5}">
                      <a16:colId xmlns:a16="http://schemas.microsoft.com/office/drawing/2014/main" val="1172380610"/>
                    </a:ext>
                  </a:extLst>
                </a:gridCol>
                <a:gridCol w="3390827">
                  <a:extLst>
                    <a:ext uri="{9D8B030D-6E8A-4147-A177-3AD203B41FA5}">
                      <a16:colId xmlns:a16="http://schemas.microsoft.com/office/drawing/2014/main" val="3790643306"/>
                    </a:ext>
                  </a:extLst>
                </a:gridCol>
              </a:tblGrid>
              <a:tr h="20788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UVG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Raccolta modulistica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Consulenze telefoniche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Visite domiciliari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Riunioni mensili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167" marR="66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VIGILANZA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Accessi presso le strutture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167" marR="66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COCA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Segnalazioni, mail, relazioni, telefonate, colloqui con interessati e parenti in collaborazione con la collega della COT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167" marR="66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708012"/>
                  </a:ext>
                </a:extLst>
              </a:tr>
              <a:tr h="14401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PNA/PNRR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Organizzazione e gestione servizi rivolti agli ultra65enni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167" marR="66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PROGETTAZIONE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 la collega dell’area Progettazione predisposizione di progetti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167" marR="66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SCELTA SOCIALE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Informazioni agli utenti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Controlli per Regione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167" marR="66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281544"/>
                  </a:ext>
                </a:extLst>
              </a:tr>
              <a:tr h="19208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COMUNITÀ SI-CURA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Visite domiciliari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Contatti telefonici con gli utenti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Colloqui telefonici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167" marR="66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GT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Raccolta documentazione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Redazione Istanze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Rapporti con i parenti (convocazioni, mail, telefonate)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167" marR="66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COPROGETTAZIONE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Richieste trasporti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Richieste sanificazioni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Monitoraggio budget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167" marR="66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7798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074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8086" y="478331"/>
            <a:ext cx="10475584" cy="5901338"/>
          </a:xfrm>
        </p:spPr>
        <p:txBody>
          <a:bodyPr rtlCol="0"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solidFill>
                  <a:schemeClr val="accent5">
                    <a:lumMod val="75000"/>
                  </a:schemeClr>
                </a:solidFill>
                <a:latin typeface="Bookman Old Style" panose="02050604050505020204" pitchFamily="18" charset="0"/>
              </a:rPr>
              <a:t>			LAVORO QUOTIDIANO</a:t>
            </a:r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33A60510-F96A-317B-1DA1-2EC6308718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430434"/>
              </p:ext>
            </p:extLst>
          </p:nvPr>
        </p:nvGraphicFramePr>
        <p:xfrm>
          <a:off x="678088" y="478331"/>
          <a:ext cx="10475582" cy="4420240"/>
        </p:xfrm>
        <a:graphic>
          <a:graphicData uri="http://schemas.openxmlformats.org/drawingml/2006/table">
            <a:tbl>
              <a:tblPr firstRow="1" firstCol="1" bandRow="1"/>
              <a:tblGrid>
                <a:gridCol w="3491498">
                  <a:extLst>
                    <a:ext uri="{9D8B030D-6E8A-4147-A177-3AD203B41FA5}">
                      <a16:colId xmlns:a16="http://schemas.microsoft.com/office/drawing/2014/main" val="1817633650"/>
                    </a:ext>
                  </a:extLst>
                </a:gridCol>
                <a:gridCol w="3491498">
                  <a:extLst>
                    <a:ext uri="{9D8B030D-6E8A-4147-A177-3AD203B41FA5}">
                      <a16:colId xmlns:a16="http://schemas.microsoft.com/office/drawing/2014/main" val="1199911288"/>
                    </a:ext>
                  </a:extLst>
                </a:gridCol>
                <a:gridCol w="3492586">
                  <a:extLst>
                    <a:ext uri="{9D8B030D-6E8A-4147-A177-3AD203B41FA5}">
                      <a16:colId xmlns:a16="http://schemas.microsoft.com/office/drawing/2014/main" val="2571428167"/>
                    </a:ext>
                  </a:extLst>
                </a:gridCol>
              </a:tblGrid>
              <a:tr h="19163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SAD/LEA/ADI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Visite domiciliari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Modulistica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Contatti telefonici con parenti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Rapporti con le Strutture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Modulistica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Colloqui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Rapporti con patronati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SEGNALAZIONI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Gestione rapporti con i diversi soggetti segnalanti: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CC, Questura, Ospedali, ASL, MMG, parenti, vicini, conoscenti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7417279"/>
                  </a:ext>
                </a:extLst>
              </a:tr>
              <a:tr h="25038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OLP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Gestione volontari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Modulistica periodica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Back-office con comune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Riunioni e formazione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INPS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Verifiche pensioni e ISEE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HCP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Contatti con le strutture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Colloqui con parenti e beneficiari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Visite domiciliari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Modulistica e rendicontazione mensile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it-IT" sz="1100" kern="100" dirty="0">
                        <a:effectLst/>
                        <a:latin typeface="Bookman Old Style" panose="0205060405050502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Sentire i parenti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Sentire MMG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Far fare gli ISEE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Segnalare al GT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Trovare una RSA con cui concordare una retta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kern="10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Organizzare varie ed eventuali (sgomberi, rottamazioni, chiusura utenze)</a:t>
                      </a:r>
                      <a:endParaRPr lang="it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0794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82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64695" y="578498"/>
            <a:ext cx="3732244" cy="3321698"/>
          </a:xfrm>
        </p:spPr>
        <p:txBody>
          <a:bodyPr rtlCol="0">
            <a:normAutofit/>
          </a:bodyPr>
          <a:lstStyle/>
          <a:p>
            <a:pPr algn="ctr" rtl="0"/>
            <a:r>
              <a:rPr lang="it-IT" sz="4800" dirty="0">
                <a:solidFill>
                  <a:schemeClr val="accent1"/>
                </a:solidFill>
                <a:latin typeface="Bookman Old Style" panose="02050604050505020204" pitchFamily="18" charset="0"/>
              </a:rPr>
              <a:t>Unità</a:t>
            </a:r>
            <a:br>
              <a:rPr lang="it-IT" sz="4800" dirty="0">
                <a:solidFill>
                  <a:schemeClr val="accent1"/>
                </a:solidFill>
                <a:latin typeface="Bookman Old Style" panose="02050604050505020204" pitchFamily="18" charset="0"/>
              </a:rPr>
            </a:br>
            <a:r>
              <a:rPr lang="it-IT" sz="4800" dirty="0">
                <a:solidFill>
                  <a:schemeClr val="accent1"/>
                </a:solidFill>
                <a:latin typeface="Bookman Old Style" panose="02050604050505020204" pitchFamily="18" charset="0"/>
              </a:rPr>
              <a:t>Valutativa</a:t>
            </a:r>
            <a:br>
              <a:rPr lang="it-IT" sz="4800" dirty="0">
                <a:solidFill>
                  <a:schemeClr val="accent1"/>
                </a:solidFill>
                <a:latin typeface="Bookman Old Style" panose="02050604050505020204" pitchFamily="18" charset="0"/>
              </a:rPr>
            </a:br>
            <a:r>
              <a:rPr lang="it-IT" sz="4800" dirty="0">
                <a:solidFill>
                  <a:schemeClr val="accent1"/>
                </a:solidFill>
                <a:latin typeface="Bookman Old Style" panose="02050604050505020204" pitchFamily="18" charset="0"/>
              </a:rPr>
              <a:t>Geriatrica</a:t>
            </a:r>
            <a:br>
              <a:rPr lang="it-IT" sz="4800" dirty="0">
                <a:solidFill>
                  <a:schemeClr val="accent1"/>
                </a:solidFill>
                <a:latin typeface="Bookman Old Style" panose="02050604050505020204" pitchFamily="18" charset="0"/>
              </a:rPr>
            </a:br>
            <a:br>
              <a:rPr lang="it-IT" sz="4800" dirty="0">
                <a:solidFill>
                  <a:schemeClr val="accent1"/>
                </a:solidFill>
                <a:latin typeface="Bookman Old Style" panose="02050604050505020204" pitchFamily="18" charset="0"/>
              </a:rPr>
            </a:br>
            <a:r>
              <a:rPr lang="it-IT" sz="2000" dirty="0">
                <a:solidFill>
                  <a:schemeClr val="tx2"/>
                </a:solidFill>
                <a:latin typeface="Bookman Old Style" panose="02050604050505020204" pitchFamily="18" charset="0"/>
              </a:rPr>
              <a:t>DGR 45 del 2012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914400" y="1390261"/>
            <a:ext cx="4953000" cy="4506685"/>
          </a:xfrm>
        </p:spPr>
        <p:txBody>
          <a:bodyPr rtlCol="0">
            <a:normAutofit/>
          </a:bodyPr>
          <a:lstStyle/>
          <a:p>
            <a:pPr marL="0" indent="0" algn="ctr" rtl="0">
              <a:lnSpc>
                <a:spcPct val="150000"/>
              </a:lnSpc>
              <a:buNone/>
            </a:pPr>
            <a:r>
              <a:rPr lang="it-IT" dirty="0">
                <a:latin typeface="Bookman Old Style" panose="02050604050505020204" pitchFamily="18" charset="0"/>
              </a:rPr>
              <a:t>E’ un’equipe multidisciplinare, strumento per la valutazione globale e la definizione del relativo programma preventivo, curativo e riabilitativo diretto a garantire la continuità sociosanitaria dell’anziano fragile.</a:t>
            </a:r>
          </a:p>
        </p:txBody>
      </p:sp>
    </p:spTree>
    <p:extLst>
      <p:ext uri="{BB962C8B-B14F-4D97-AF65-F5344CB8AC3E}">
        <p14:creationId xmlns:p14="http://schemas.microsoft.com/office/powerpoint/2010/main" val="154329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ED27BA3B-C435-B71E-4012-A71412FB4799}"/>
              </a:ext>
            </a:extLst>
          </p:cNvPr>
          <p:cNvSpPr txBox="1"/>
          <p:nvPr/>
        </p:nvSpPr>
        <p:spPr>
          <a:xfrm>
            <a:off x="413658" y="139959"/>
            <a:ext cx="11364684" cy="5809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4000" kern="100" dirty="0">
                <a:solidFill>
                  <a:srgbClr val="00B0F0"/>
                </a:solidFill>
                <a:effectLst/>
                <a:latin typeface="Baguet Scrip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				</a:t>
            </a:r>
            <a:r>
              <a:rPr lang="it-IT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Le funzioni dell'U.V.G.: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it-IT" sz="1800" kern="100" dirty="0">
              <a:solidFill>
                <a:schemeClr val="tx2"/>
              </a:solidFill>
              <a:effectLst/>
              <a:latin typeface="Bookman Old Style" panose="020506040505050202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it-IT" sz="1800" kern="1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individuare, attraverso la valutazione multidimensionale, i bisogni sanitari e assistenziali delle</a:t>
            </a:r>
          </a:p>
          <a:p>
            <a:pPr algn="just">
              <a:spcAft>
                <a:spcPts val="800"/>
              </a:spcAft>
            </a:pPr>
            <a:r>
              <a:rPr lang="it-IT" sz="1800" kern="1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persone anziane, identificando le risposte più idonee al loro soddisfacimento e privilegiando,</a:t>
            </a:r>
          </a:p>
          <a:p>
            <a:pPr algn="just">
              <a:spcAft>
                <a:spcPts val="800"/>
              </a:spcAft>
            </a:pPr>
            <a:r>
              <a:rPr lang="it-IT" sz="1800" kern="1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ove possibile, il loro mantenimento a domicilio;</a:t>
            </a:r>
          </a:p>
          <a:p>
            <a:pPr algn="just">
              <a:spcAft>
                <a:spcPts val="800"/>
              </a:spcAft>
            </a:pPr>
            <a:endParaRPr lang="it-IT" sz="1800" kern="100" dirty="0">
              <a:solidFill>
                <a:schemeClr val="tx2"/>
              </a:solidFill>
              <a:effectLst/>
              <a:latin typeface="Bookman Old Style" panose="020506040505050202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it-IT" sz="1800" kern="1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predisporre il Progetto individuale e, qualora sia previsto l’inserimento in una struttura</a:t>
            </a:r>
          </a:p>
          <a:p>
            <a:pPr algn="just">
              <a:spcAft>
                <a:spcPts val="800"/>
              </a:spcAft>
            </a:pPr>
            <a:r>
              <a:rPr lang="it-IT" sz="1800" kern="1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residenziale, identificare la fascia d’intensità assistenziale ed il livello prestazionale</a:t>
            </a:r>
          </a:p>
          <a:p>
            <a:pPr algn="just">
              <a:spcAft>
                <a:spcPts val="800"/>
              </a:spcAft>
            </a:pPr>
            <a:r>
              <a:rPr lang="it-IT" sz="1800" kern="1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adeguato;</a:t>
            </a:r>
          </a:p>
          <a:p>
            <a:pPr algn="just">
              <a:spcAft>
                <a:spcPts val="800"/>
              </a:spcAft>
            </a:pPr>
            <a:endParaRPr lang="it-IT" sz="1800" kern="100" dirty="0">
              <a:solidFill>
                <a:schemeClr val="tx2"/>
              </a:solidFill>
              <a:effectLst/>
              <a:latin typeface="Bookman Old Style" panose="020506040505050202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it-IT" sz="1800" kern="1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predisporre la documentazione necessaria per l’eventuale integrazione della retta da parte</a:t>
            </a:r>
          </a:p>
          <a:p>
            <a:pPr algn="just">
              <a:spcAft>
                <a:spcPts val="800"/>
              </a:spcAft>
            </a:pPr>
            <a:r>
              <a:rPr lang="it-IT" sz="1800" kern="100" dirty="0">
                <a:solidFill>
                  <a:schemeClr val="tx2"/>
                </a:solidFill>
                <a:effectLst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del Comune o Ente gestore socio-assistenziale competente;</a:t>
            </a:r>
          </a:p>
          <a:p>
            <a:pPr algn="just">
              <a:spcAft>
                <a:spcPts val="800"/>
              </a:spcAft>
            </a:pPr>
            <a:endParaRPr lang="it-IT" sz="1800" kern="100" dirty="0">
              <a:solidFill>
                <a:schemeClr val="tx2"/>
              </a:solidFill>
              <a:effectLst/>
              <a:latin typeface="Bookman Old Style" panose="020506040505050202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2400" kern="100" dirty="0">
              <a:effectLst/>
              <a:latin typeface="Baguet Script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78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5799" y="550507"/>
            <a:ext cx="10588452" cy="5980922"/>
          </a:xfrm>
        </p:spPr>
        <p:txBody>
          <a:bodyPr rtlCol="0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00" cap="none" spc="0" normalizeH="0" baseline="0" noProof="0" dirty="0">
                <a:ln>
                  <a:noFill/>
                </a:ln>
                <a:solidFill>
                  <a:srgbClr val="D680A5">
                    <a:lumMod val="75000"/>
                  </a:srgbClr>
                </a:solidFill>
                <a:effectLst/>
                <a:uLnTx/>
                <a:uFillTx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				Le funzioni dell'U.V.G.: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00" cap="none" spc="0" normalizeH="0" baseline="0" noProof="0" dirty="0">
              <a:ln>
                <a:noFill/>
              </a:ln>
              <a:solidFill>
                <a:srgbClr val="D680A5">
                  <a:lumMod val="75000"/>
                </a:srgbClr>
              </a:solidFill>
              <a:effectLst/>
              <a:uLnTx/>
              <a:uFillTx/>
              <a:latin typeface="Bookman Old Style" panose="020506040505050202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monitorare la realizzazione e l’andamento dei Progetti individuali realizzando una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valutazione a campione per assicurare la corrispondenza tra gli specifici bisogni della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persona non autosufficiente e l’intensità assistenziale erogata;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okman Old Style" panose="020506040505050202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fornire consulenza tecnico-scientifica per la programmazione dei servizi a favore degli anziani;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it-IT" sz="1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okman Old Style" panose="020506040505050202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collaborare con le Unità di Valutazione delle altre A.S.L.;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it-IT" sz="1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okman Old Style" panose="020506040505050202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it-I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su richiesta della Commissione di vigilanza e/o dei NAS, effettuare valutazioni volte a definire l’eventuale non autosufficienza degli anziani ospiti di strutture.</a:t>
            </a:r>
          </a:p>
          <a:p>
            <a:pPr marL="0" indent="0" rtl="0">
              <a:buNone/>
            </a:pP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842760" y="4376056"/>
            <a:ext cx="4663440" cy="2239347"/>
          </a:xfrm>
        </p:spPr>
        <p:txBody>
          <a:bodyPr rtlCol="0">
            <a:normAutofit/>
          </a:bodyPr>
          <a:lstStyle/>
          <a:p>
            <a:pPr rtl="0"/>
            <a:endParaRPr lang="it-IT" sz="2400" dirty="0">
              <a:latin typeface="Baguet Script" panose="00000500000000000000" pitchFamily="2" charset="0"/>
            </a:endParaRPr>
          </a:p>
          <a:p>
            <a:pPr rt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9893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9D9E50D-CE8F-77B8-8A5B-D400B5279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7985" y="919944"/>
            <a:ext cx="4663440" cy="2200794"/>
          </a:xfrm>
        </p:spPr>
        <p:txBody>
          <a:bodyPr>
            <a:normAutofit/>
          </a:bodyPr>
          <a:lstStyle/>
          <a:p>
            <a:pPr algn="ctr"/>
            <a:br>
              <a:rPr lang="it-IT" dirty="0">
                <a:solidFill>
                  <a:srgbClr val="C00000"/>
                </a:solidFill>
                <a:latin typeface="Baguet Script" panose="00000500000000000000" pitchFamily="2" charset="0"/>
              </a:rPr>
            </a:br>
            <a:endParaRPr lang="it-IT" sz="53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6477505-68EE-5716-D646-50E9D3D3D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799" y="457200"/>
            <a:ext cx="5323115" cy="531844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it-IT" dirty="0">
                <a:solidFill>
                  <a:schemeClr val="accent5">
                    <a:lumMod val="75000"/>
                  </a:schemeClr>
                </a:solidFill>
                <a:latin typeface="Bookman Old Style" panose="02050604050505020204" pitchFamily="18" charset="0"/>
              </a:rPr>
              <a:t>Modalità di richiesta</a:t>
            </a:r>
          </a:p>
          <a:p>
            <a:pPr marL="0" indent="0" algn="just" rtl="0">
              <a:lnSpc>
                <a:spcPct val="150000"/>
              </a:lnSpc>
              <a:buNone/>
            </a:pPr>
            <a:r>
              <a:rPr lang="it-IT" sz="1800" dirty="0">
                <a:solidFill>
                  <a:schemeClr val="tx2"/>
                </a:solidFill>
                <a:effectLst/>
                <a:latin typeface="Georgia, serif"/>
              </a:rPr>
              <a:t>Per presentare la domanda di “Unità di Valutazione Geriatrica”:</a:t>
            </a:r>
          </a:p>
          <a:p>
            <a:pPr marL="0" indent="0" algn="just" rtl="0">
              <a:lnSpc>
                <a:spcPct val="150000"/>
              </a:lnSpc>
              <a:buNone/>
            </a:pPr>
            <a:r>
              <a:rPr lang="it-IT" sz="1800" dirty="0">
                <a:solidFill>
                  <a:schemeClr val="tx2"/>
                </a:solidFill>
                <a:effectLst/>
                <a:latin typeface="Georgia, serif"/>
              </a:rPr>
              <a:t>allo Sportello Unico dell’ASL AL presso il poliambulatorio Patria in via Pacinotti n.38 dal lunedì al venerdì dalle 8.30 alle 12.30.</a:t>
            </a:r>
            <a:endParaRPr lang="it-IT" sz="1800" dirty="0">
              <a:solidFill>
                <a:schemeClr val="tx2"/>
              </a:solidFill>
              <a:effectLst/>
            </a:endParaRPr>
          </a:p>
          <a:p>
            <a:pPr marL="0" indent="0" algn="just" rtl="0">
              <a:lnSpc>
                <a:spcPct val="150000"/>
              </a:lnSpc>
              <a:buNone/>
            </a:pPr>
            <a:r>
              <a:rPr lang="it-IT" sz="1800" dirty="0">
                <a:solidFill>
                  <a:schemeClr val="tx2"/>
                </a:solidFill>
                <a:effectLst/>
                <a:latin typeface="Georgia, serif"/>
              </a:rPr>
              <a:t>Tel.: 0131/307708</a:t>
            </a:r>
          </a:p>
          <a:p>
            <a:pPr marL="0" indent="0" algn="just" rtl="0">
              <a:lnSpc>
                <a:spcPct val="150000"/>
              </a:lnSpc>
              <a:buNone/>
            </a:pPr>
            <a:endParaRPr lang="it-IT" sz="1800" dirty="0">
              <a:solidFill>
                <a:schemeClr val="tx2"/>
              </a:solidFill>
              <a:effectLst/>
              <a:latin typeface="Bookman Old Style" panose="02050604050505020204" pitchFamily="18" charset="0"/>
            </a:endParaRPr>
          </a:p>
          <a:p>
            <a:pPr marL="0" indent="0" algn="just" rtl="0">
              <a:lnSpc>
                <a:spcPct val="150000"/>
              </a:lnSpc>
              <a:buNone/>
            </a:pP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Via mail: </a:t>
            </a:r>
            <a:r>
              <a:rPr lang="it-IT" sz="1800" u="sng" dirty="0">
                <a:solidFill>
                  <a:schemeClr val="tx2"/>
                </a:solidFill>
                <a:latin typeface="Bookman Old Style" panose="020506040505050202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aslal@pec.alsal.it</a:t>
            </a:r>
            <a:r>
              <a:rPr lang="it-IT" sz="1800" u="sng" dirty="0">
                <a:solidFill>
                  <a:schemeClr val="tx2"/>
                </a:solidFill>
                <a:latin typeface="Bookman Old Style" panose="02050604050505020204" pitchFamily="18" charset="0"/>
              </a:rPr>
              <a:t> </a:t>
            </a:r>
          </a:p>
          <a:p>
            <a:pPr marL="0" indent="0" algn="just" rtl="0">
              <a:lnSpc>
                <a:spcPct val="150000"/>
              </a:lnSpc>
              <a:buNone/>
            </a:pP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e p.c. </a:t>
            </a: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fverde@aslal.it</a:t>
            </a: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</a:rPr>
              <a:t> e </a:t>
            </a:r>
            <a:r>
              <a:rPr lang="it-IT" sz="1800" dirty="0">
                <a:solidFill>
                  <a:schemeClr val="tx2"/>
                </a:solidFill>
                <a:latin typeface="Bookman Old Style" panose="020506040505050202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spochettino@aslal.it</a:t>
            </a:r>
            <a:endParaRPr lang="it-IT" sz="1800" dirty="0">
              <a:solidFill>
                <a:schemeClr val="tx2"/>
              </a:solidFill>
              <a:latin typeface="Bookman Old Style" panose="02050604050505020204" pitchFamily="18" charset="0"/>
            </a:endParaRPr>
          </a:p>
          <a:p>
            <a:pPr marL="0" indent="0" algn="just" rtl="0">
              <a:lnSpc>
                <a:spcPct val="150000"/>
              </a:lnSpc>
              <a:buNone/>
            </a:pPr>
            <a:endParaRPr lang="it-IT" dirty="0">
              <a:solidFill>
                <a:schemeClr val="tx2"/>
              </a:solidFill>
              <a:effectLst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C79AC5C-65F1-DB12-9D64-790DED086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83088" y="457200"/>
            <a:ext cx="5537716" cy="6130212"/>
          </a:xfrm>
        </p:spPr>
        <p:txBody>
          <a:bodyPr>
            <a:normAutofit fontScale="70000" lnSpcReduction="20000"/>
          </a:bodyPr>
          <a:lstStyle/>
          <a:p>
            <a:pPr algn="just" rtl="0">
              <a:lnSpc>
                <a:spcPct val="150000"/>
              </a:lnSpc>
            </a:pPr>
            <a:r>
              <a:rPr lang="it-IT" sz="1800" dirty="0">
                <a:solidFill>
                  <a:schemeClr val="accent5">
                    <a:lumMod val="75000"/>
                  </a:schemeClr>
                </a:solidFill>
                <a:effectLst/>
                <a:latin typeface="Georgia, serif"/>
              </a:rPr>
              <a:t>Documenti da produrre per presentare la domanda di U.V.G.:</a:t>
            </a:r>
            <a:endParaRPr lang="it-IT" sz="2800" dirty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pPr algn="just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tx2"/>
                </a:solidFill>
                <a:effectLst/>
                <a:latin typeface="Georgia, serif"/>
              </a:rPr>
              <a:t>Impegnativa del Medico di Medicina Generale (Medico Curante) per “CONSULTO INTERDISCIPLINARE DEFINITO COMPLESSIVO – UVG” con codice 89.07 (8907.2) </a:t>
            </a:r>
            <a:r>
              <a:rPr lang="it-IT" sz="1800" b="1" dirty="0">
                <a:solidFill>
                  <a:schemeClr val="tx2"/>
                </a:solidFill>
                <a:effectLst/>
                <a:latin typeface="Georgia, serif"/>
              </a:rPr>
              <a:t>oppure</a:t>
            </a:r>
            <a:r>
              <a:rPr lang="it-IT" sz="1800" dirty="0">
                <a:solidFill>
                  <a:schemeClr val="tx2"/>
                </a:solidFill>
                <a:effectLst/>
                <a:latin typeface="Georgia, serif"/>
              </a:rPr>
              <a:t> impegnativa rossa per “Visita Unità Valutativa Geriatrica”</a:t>
            </a:r>
            <a:endParaRPr lang="it-IT" sz="2800" dirty="0">
              <a:solidFill>
                <a:schemeClr val="tx2"/>
              </a:solidFill>
              <a:effectLst/>
            </a:endParaRPr>
          </a:p>
          <a:p>
            <a:pPr algn="just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tx2"/>
                </a:solidFill>
                <a:effectLst/>
                <a:latin typeface="Georgia, serif"/>
              </a:rPr>
              <a:t>Attestazione di richiesta del Modello ISEE, rilasciata dal CAF</a:t>
            </a:r>
            <a:endParaRPr lang="it-IT" sz="2800" dirty="0">
              <a:solidFill>
                <a:schemeClr val="tx2"/>
              </a:solidFill>
              <a:effectLst/>
            </a:endParaRPr>
          </a:p>
          <a:p>
            <a:pPr algn="just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tx2"/>
                </a:solidFill>
                <a:effectLst/>
                <a:latin typeface="Georgia, serif"/>
              </a:rPr>
              <a:t>Copia della Dichiarazione Sostitutiva Unica (DSU), rilasciata dal CAF</a:t>
            </a:r>
            <a:endParaRPr lang="it-IT" sz="2800" dirty="0">
              <a:solidFill>
                <a:schemeClr val="tx2"/>
              </a:solidFill>
              <a:effectLst/>
            </a:endParaRPr>
          </a:p>
          <a:p>
            <a:pPr algn="just" rtl="0">
              <a:lnSpc>
                <a:spcPct val="150000"/>
              </a:lnSpc>
            </a:pPr>
            <a:r>
              <a:rPr lang="it-IT" sz="1800" dirty="0">
                <a:solidFill>
                  <a:schemeClr val="tx2"/>
                </a:solidFill>
                <a:effectLst/>
                <a:latin typeface="Georgia, serif"/>
              </a:rPr>
              <a:t>Se non si desidera presentare la richiesta del modello ISEE e la DSU occorre compilare una dichiarazione scritta di rifiuto che deve essere allegata alla domanda (il modulo DICHIARAZIONE da compilare viene rilasciato dall’operatore di Sportello, qualora venga richiesto)</a:t>
            </a:r>
            <a:endParaRPr lang="it-IT" sz="2800" dirty="0">
              <a:solidFill>
                <a:schemeClr val="tx2"/>
              </a:solidFill>
              <a:effectLst/>
            </a:endParaRPr>
          </a:p>
          <a:p>
            <a:pPr algn="just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tx2"/>
                </a:solidFill>
                <a:effectLst/>
                <a:latin typeface="Georgia, serif"/>
              </a:rPr>
              <a:t>Foglio Informazioni Integrative, rilasciato dall’operatore di Sportello, debitamente compilato e firmato.</a:t>
            </a:r>
            <a:endParaRPr lang="it-IT" sz="2800" dirty="0">
              <a:solidFill>
                <a:schemeClr val="tx2"/>
              </a:solidFill>
              <a:effectLst/>
            </a:endParaRPr>
          </a:p>
          <a:p>
            <a:pPr algn="just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tx2"/>
                </a:solidFill>
                <a:effectLst/>
                <a:latin typeface="Georgia, serif"/>
              </a:rPr>
              <a:t>Espressione di consenso al trattamento dei dati personali, rilasciato dall’operatore di Sportello, compilato e firmato dall’interessato o Tutore o Amministratore di Sostegno.</a:t>
            </a:r>
            <a:endParaRPr lang="it-IT" sz="2800" dirty="0">
              <a:solidFill>
                <a:schemeClr val="tx2"/>
              </a:solidFill>
              <a:effectLst/>
            </a:endParaRPr>
          </a:p>
          <a:p>
            <a:pPr algn="just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tx2"/>
                </a:solidFill>
                <a:effectLst/>
                <a:latin typeface="Georgia, serif"/>
              </a:rPr>
              <a:t>Eventuale documentazione ritenuta di utilità per la valutazione sanitaria e/o sociale.</a:t>
            </a:r>
            <a:endParaRPr lang="it-IT" sz="2800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097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iori di ciliegio 16x9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3354_TF03031002_TF03031002.potx" id="{7482D55B-C221-47AB-9C4F-D09FDBA6EB6D}" vid="{DDCD7472-F902-4587-9D05-A469537A187B}"/>
    </a:ext>
  </a:extLst>
</a:theme>
</file>

<file path=ppt/theme/theme2.xml><?xml version="1.0" encoding="utf-8"?>
<a:theme xmlns:a="http://schemas.openxmlformats.org/drawingml/2006/main" name="Tema di Offic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Presentazione a tema naturale, fiori di ciliegio (widescreen)</Template>
  <TotalTime>413</TotalTime>
  <Words>1254</Words>
  <Application>Microsoft Office PowerPoint</Application>
  <PresentationFormat>Widescreen</PresentationFormat>
  <Paragraphs>172</Paragraphs>
  <Slides>13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21" baseType="lpstr">
      <vt:lpstr>Arial</vt:lpstr>
      <vt:lpstr>Baguet Script</vt:lpstr>
      <vt:lpstr>Bookman Old Style</vt:lpstr>
      <vt:lpstr>Calibri</vt:lpstr>
      <vt:lpstr>Cambria</vt:lpstr>
      <vt:lpstr>Georgia, serif</vt:lpstr>
      <vt:lpstr>Wingdings</vt:lpstr>
      <vt:lpstr>Fiori di ciliegio 16x9</vt:lpstr>
      <vt:lpstr>CISSACA Area Anziani</vt:lpstr>
      <vt:lpstr>Alessandria «vecchia»</vt:lpstr>
      <vt:lpstr>  OPERATORI    OPERATORI  in città      in periferia</vt:lpstr>
      <vt:lpstr>Presentazione standard di PowerPoint</vt:lpstr>
      <vt:lpstr>   LAVORO QUOTIDIANO</vt:lpstr>
      <vt:lpstr>Unità Valutativa Geriatrica  DGR 45 del 2012</vt:lpstr>
      <vt:lpstr>Presentazione standard di PowerPoint</vt:lpstr>
      <vt:lpstr>Presentazione standard di PowerPoint</vt:lpstr>
      <vt:lpstr> </vt:lpstr>
      <vt:lpstr>Presentazione standard di PowerPoint</vt:lpstr>
      <vt:lpstr>       ASSISTENZA DOMICILIARE   Obiettivo: favorire la permanenza delle persone anziane e disabili al proprio domicilio e mantenere le relazioni interpersonali riducendo il ricorso all’istituzionalizzazione.  Cosa fornisce il servizio: interventi igienico sanitari, prestazioni di cura della persona, spesa e commissioni, servizio di consegna pasti a domicilio e lavanderia.  Figure professionali coinvolte: Assistente Sociale, Operatore Socio-Sanitario.  A chi si rivolge il servizio: anziani parzialmente o totalmente non autosufficienti, adulti o minori con disabilità.  Requisiti per accedere al servizio: essere residenti in uno dei comuni appartenenti al consorzio.  Durata: in base al progetto individuale personalizzato.  Costi: compartecipazione al costo del servizio in base al regolamento di assistenza domiciliare.</vt:lpstr>
      <vt:lpstr>   INSERIMENTI RESIDENZIALI PER ANZIANI NON AUTOSUFFICIENTI   Obiettivo: inserire in presidi residenziali le persone anziane non autosufficienti che necessitano di assistenza continua e di interventi a rilievo sanitario.  Cosa fornisce il servizio: valutazione sociale dell’anziano all’interno della commissione multidisciplinare U.V.G. (Unità di Valutazione Geriatrica).  Figure professionali coinvolte: tutti i componenti della commissione U.V.G.  A chi si rivolge il servizio: anziani parzialmente o totalmente non autosufficienti.  Requisiti per accedere al servizio: essere residenti in uno dei comuni appartenenti al consorzio.  Durata: in base al progetto assistenziale individuale.  Costi: retta sanitaria a carico dell’A.S.L., retta alberghiera a carico dell’anziano con l’eventuale compartecipazione dell’Ente Gestore. </vt:lpstr>
      <vt:lpstr>Grazie per l’attenzione!                    Laura Cuttica 12/11/2024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AREA ANZIANI</dc:title>
  <dc:creator>Laura Cuttica</dc:creator>
  <cp:lastModifiedBy>Laura Cuttica</cp:lastModifiedBy>
  <cp:revision>12</cp:revision>
  <dcterms:created xsi:type="dcterms:W3CDTF">2023-04-28T06:33:15Z</dcterms:created>
  <dcterms:modified xsi:type="dcterms:W3CDTF">2024-11-12T15:38:42Z</dcterms:modified>
</cp:coreProperties>
</file>